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0" r:id="rId4"/>
    <p:sldId id="257" r:id="rId5"/>
  </p:sldIdLst>
  <p:sldSz cx="12192000" cy="6858000"/>
  <p:notesSz cx="6808788" cy="99409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cu SUNA" initials="BS" lastIdx="1" clrIdx="0">
    <p:extLst>
      <p:ext uri="{19B8F6BF-5375-455C-9EA6-DF929625EA0E}">
        <p15:presenceInfo xmlns:p15="http://schemas.microsoft.com/office/powerpoint/2012/main" userId="S-1-5-21-3114115008-383781832-2566502608-2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6.200.26\titckdaireler\Klinik%20Ara&#351;t&#305;rmalar\Daire%20Ba&#351;kan&#305;\&#304;STAT&#304;ST&#304;K%20KAD\2017-2023%20ticari%20ve%20akademik%20ka%20say&#305;l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6.200.26\titckdaireler\Klinik%20Ara&#351;t&#305;rmalar\Daire%20Ba&#351;kan&#305;\&#304;STAT&#304;ST&#304;K%20KAD\2017-2023%20ticari%20ve%20akademik%20ka%20say&#305;l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'[2017-2023 ticari ve akademik ka sayılar.xlsx]Sayfa2'!$B$1</c:f>
              <c:strCache>
                <c:ptCount val="1"/>
                <c:pt idx="0">
                  <c:v>Toplam</c:v>
                </c:pt>
              </c:strCache>
            </c:strRef>
          </c:tx>
          <c:spPr>
            <a:ln w="762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'[2017-2023 ticari ve akademik ka sayılar.xlsx]Sayfa2'!$A$2:$A$6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'[2017-2023 ticari ve akademik ka sayılar.xlsx]Sayfa2'!$B$2:$B$6</c:f>
              <c:numCache>
                <c:formatCode>General</c:formatCode>
                <c:ptCount val="5"/>
                <c:pt idx="0">
                  <c:v>458</c:v>
                </c:pt>
                <c:pt idx="1">
                  <c:v>477</c:v>
                </c:pt>
                <c:pt idx="2">
                  <c:v>577</c:v>
                </c:pt>
                <c:pt idx="3">
                  <c:v>641</c:v>
                </c:pt>
                <c:pt idx="4">
                  <c:v>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9B-46AF-85B8-2423C568F9D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05499568"/>
        <c:axId val="405502848"/>
      </c:lineChart>
      <c:catAx>
        <c:axId val="40549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5502848"/>
        <c:crosses val="autoZero"/>
        <c:auto val="1"/>
        <c:lblAlgn val="ctr"/>
        <c:lblOffset val="100"/>
        <c:noMultiLvlLbl val="0"/>
      </c:catAx>
      <c:valAx>
        <c:axId val="40550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549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'[2017-2023 ticari ve akademik ka sayılar.xlsx]Sayfa3'!$B$1</c:f>
              <c:strCache>
                <c:ptCount val="1"/>
                <c:pt idx="0">
                  <c:v>Akademik %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14147122165931E-3"/>
                  <c:y val="-5.2884619138350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408-4396-AB48-8EC75D6C85A4}"/>
                </c:ext>
              </c:extLst>
            </c:dLbl>
            <c:dLbl>
              <c:idx val="1"/>
              <c:layout>
                <c:manualLayout>
                  <c:x val="-1.9070735610830004E-3"/>
                  <c:y val="-4.2968753049909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08-4396-AB48-8EC75D6C85A4}"/>
                </c:ext>
              </c:extLst>
            </c:dLbl>
            <c:dLbl>
              <c:idx val="2"/>
              <c:layout>
                <c:manualLayout>
                  <c:x val="-6.9925222790901439E-17"/>
                  <c:y val="-4.6274041746056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408-4396-AB48-8EC75D6C85A4}"/>
                </c:ext>
              </c:extLst>
            </c:dLbl>
            <c:dLbl>
              <c:idx val="3"/>
              <c:layout>
                <c:manualLayout>
                  <c:x val="-6.9925222790901439E-17"/>
                  <c:y val="-4.2968753049909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08-4396-AB48-8EC75D6C85A4}"/>
                </c:ext>
              </c:extLst>
            </c:dLbl>
            <c:dLbl>
              <c:idx val="4"/>
              <c:layout>
                <c:manualLayout>
                  <c:x val="-3.814147122165931E-3"/>
                  <c:y val="-6.941106261908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08-4396-AB48-8EC75D6C85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'[2017-2023 ticari ve akademik ka sayılar.xlsx]Sayfa3'!$A$2:$A$6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'[2017-2023 ticari ve akademik ka sayılar.xlsx]Sayfa3'!$B$2:$B$6</c:f>
              <c:numCache>
                <c:formatCode>0</c:formatCode>
                <c:ptCount val="5"/>
                <c:pt idx="0">
                  <c:v>38.427947598253276</c:v>
                </c:pt>
                <c:pt idx="1">
                  <c:v>38.155136268343817</c:v>
                </c:pt>
                <c:pt idx="2">
                  <c:v>33.102253032928942</c:v>
                </c:pt>
                <c:pt idx="3">
                  <c:v>40.405616224648988</c:v>
                </c:pt>
                <c:pt idx="4">
                  <c:v>45.241581259150806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8-4396-AB48-8EC75D6C85A4}"/>
            </c:ext>
          </c:extLst>
        </c:ser>
        <c:ser>
          <c:idx val="1"/>
          <c:order val="1"/>
          <c:tx>
            <c:strRef>
              <c:f>'[2017-2023 ticari ve akademik ka sayılar.xlsx]Sayfa3'!$C$1</c:f>
              <c:strCache>
                <c:ptCount val="1"/>
                <c:pt idx="0">
                  <c:v>Ticari %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5.288461913835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08-4396-AB48-8EC75D6C85A4}"/>
                </c:ext>
              </c:extLst>
            </c:dLbl>
            <c:dLbl>
              <c:idx val="1"/>
              <c:layout>
                <c:manualLayout>
                  <c:x val="0"/>
                  <c:y val="-4.296875304990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08-4396-AB48-8EC75D6C85A4}"/>
                </c:ext>
              </c:extLst>
            </c:dLbl>
            <c:dLbl>
              <c:idx val="2"/>
              <c:layout>
                <c:manualLayout>
                  <c:x val="-6.9925222790901439E-17"/>
                  <c:y val="-4.9579330442203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08-4396-AB48-8EC75D6C85A4}"/>
                </c:ext>
              </c:extLst>
            </c:dLbl>
            <c:dLbl>
              <c:idx val="3"/>
              <c:layout>
                <c:manualLayout>
                  <c:x val="1.9070735610829655E-3"/>
                  <c:y val="-4.6274041746056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08-4396-AB48-8EC75D6C85A4}"/>
                </c:ext>
              </c:extLst>
            </c:dLbl>
            <c:dLbl>
              <c:idx val="4"/>
              <c:layout>
                <c:manualLayout>
                  <c:x val="0"/>
                  <c:y val="-5.288461913835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08-4396-AB48-8EC75D6C85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'[2017-2023 ticari ve akademik ka sayılar.xlsx]Sayfa3'!$A$2:$A$6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'[2017-2023 ticari ve akademik ka sayılar.xlsx]Sayfa3'!$C$2:$C$6</c:f>
              <c:numCache>
                <c:formatCode>0</c:formatCode>
                <c:ptCount val="5"/>
                <c:pt idx="0">
                  <c:v>61.572052401746724</c:v>
                </c:pt>
                <c:pt idx="1">
                  <c:v>61.844863731656183</c:v>
                </c:pt>
                <c:pt idx="2">
                  <c:v>66.897746967071058</c:v>
                </c:pt>
                <c:pt idx="3">
                  <c:v>59.594383775351012</c:v>
                </c:pt>
                <c:pt idx="4">
                  <c:v>54.758418740849194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8-4396-AB48-8EC75D6C85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222984"/>
        <c:axId val="204222328"/>
        <c:axId val="430533344"/>
      </c:bar3DChart>
      <c:catAx>
        <c:axId val="20422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4222328"/>
        <c:crosses val="autoZero"/>
        <c:auto val="1"/>
        <c:lblAlgn val="ctr"/>
        <c:lblOffset val="100"/>
        <c:noMultiLvlLbl val="0"/>
      </c:catAx>
      <c:valAx>
        <c:axId val="204222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4222984"/>
        <c:crosses val="autoZero"/>
        <c:crossBetween val="between"/>
      </c:valAx>
      <c:serAx>
        <c:axId val="4305333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04222328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5T10:10:36.589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F1481-1C66-431D-A43A-9C013D194532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3EFB-F2B9-431C-8C8D-B0C5516D50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98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2D14-6094-4FD1-A5B7-FC219C67D0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6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2D14-6094-4FD1-A5B7-FC219C67D0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0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1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248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5400" y="188641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5400" y="1196752"/>
            <a:ext cx="10729192" cy="504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1BEA-BC0D-472F-988A-EB9A539E7C7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984799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1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A0A4-8960-4C67-9BA4-4AB004CD483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77794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1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9"/>
          <p:cNvSpPr>
            <a:spLocks noGrp="1"/>
          </p:cNvSpPr>
          <p:nvPr>
            <p:ph type="body" sz="quarter" idx="10"/>
          </p:nvPr>
        </p:nvSpPr>
        <p:spPr>
          <a:xfrm>
            <a:off x="10128448" y="6554953"/>
            <a:ext cx="1369194" cy="2740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n-US" sz="1050" dirty="0" smtClean="0">
                <a:solidFill>
                  <a:schemeClr val="bg1"/>
                </a:solidFill>
                <a:cs typeface="Oswald Light"/>
              </a:defRPr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8CFE-3566-4DF6-AF70-8DA7DA9A0D5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86781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190625" y="178594"/>
            <a:ext cx="9810750" cy="1714500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" name="Slayt Numarası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60C85-590B-4260-8829-CA57E97A3B4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315249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19D5-CD08-4834-A442-50C8AA34CCF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06016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99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68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09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2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95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67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14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EF45-85D7-4C10-9A92-24FF77FE8126}" type="datetimeFigureOut">
              <a:rPr lang="tr-TR" smtClean="0"/>
              <a:t>30.01.2024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62EE-B695-4B0D-A60E-BC7CC1EB88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8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5EBEE"/>
            </a:gs>
            <a:gs pos="100000">
              <a:srgbClr val="F6F8F9"/>
            </a:gs>
          </a:gsLst>
          <a:lin ang="5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 userDrawn="1"/>
        </p:nvSpPr>
        <p:spPr>
          <a:xfrm flipV="1">
            <a:off x="0" y="6525369"/>
            <a:ext cx="12192000" cy="332631"/>
          </a:xfrm>
          <a:prstGeom prst="rect">
            <a:avLst/>
          </a:prstGeom>
          <a:solidFill>
            <a:srgbClr val="81CA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50"/>
          </a:p>
        </p:txBody>
      </p:sp>
      <p:sp>
        <p:nvSpPr>
          <p:cNvPr id="8" name="Rectangle 69"/>
          <p:cNvSpPr/>
          <p:nvPr userDrawn="1"/>
        </p:nvSpPr>
        <p:spPr>
          <a:xfrm flipV="1">
            <a:off x="0" y="-1117"/>
            <a:ext cx="12192000" cy="50230"/>
          </a:xfrm>
          <a:prstGeom prst="rect">
            <a:avLst/>
          </a:prstGeom>
          <a:solidFill>
            <a:srgbClr val="81CAC9"/>
          </a:solidFill>
          <a:ln>
            <a:solidFill>
              <a:srgbClr val="62A8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50"/>
          </a:p>
        </p:txBody>
      </p:sp>
      <p:grpSp>
        <p:nvGrpSpPr>
          <p:cNvPr id="2052" name="Group 4"/>
          <p:cNvGrpSpPr>
            <a:grpSpLocks/>
          </p:cNvGrpSpPr>
          <p:nvPr userDrawn="1"/>
        </p:nvGrpSpPr>
        <p:grpSpPr bwMode="auto">
          <a:xfrm>
            <a:off x="9261575" y="6381378"/>
            <a:ext cx="2713136" cy="504527"/>
            <a:chOff x="6900507" y="126999"/>
            <a:chExt cx="1491601" cy="277005"/>
          </a:xfrm>
        </p:grpSpPr>
        <p:sp>
          <p:nvSpPr>
            <p:cNvPr id="10" name="Oval 9"/>
            <p:cNvSpPr/>
            <p:nvPr/>
          </p:nvSpPr>
          <p:spPr>
            <a:xfrm>
              <a:off x="8170373" y="126999"/>
              <a:ext cx="221735" cy="22184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2C2BE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150"/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6900507" y="231182"/>
              <a:ext cx="1251047" cy="172822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defTabSz="457200"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1pPr>
              <a:lvl2pPr marL="457200" defTabSz="457200"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2pPr>
              <a:lvl3pPr marL="914400" defTabSz="457200"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3pPr>
              <a:lvl4pPr marL="1371600" defTabSz="457200"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4pPr>
              <a:lvl5pPr marL="1828800" defTabSz="457200"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Helvetica Light" charset="0"/>
                  <a:ea typeface="Helvetica Light" charset="0"/>
                  <a:cs typeface="Helvetica Light" charset="0"/>
                  <a:sym typeface="Helvetica Light" charset="0"/>
                </a:defRPr>
              </a:lvl9pPr>
            </a:lstStyle>
            <a:p>
              <a:pPr algn="r" eaLnBrk="1" hangingPunct="1">
                <a:lnSpc>
                  <a:spcPct val="7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tr-TR" altLang="tr-TR" sz="984" smtClean="0">
                  <a:solidFill>
                    <a:schemeClr val="bg1"/>
                  </a:solidFill>
                  <a:latin typeface="Calibri" panose="020F0502020204030204" pitchFamily="34" charset="0"/>
                  <a:ea typeface="Oswald Light"/>
                  <a:cs typeface="Oswald Light"/>
                </a:rPr>
                <a:t>Sayfa Başlığı</a:t>
              </a:r>
              <a:endParaRPr lang="en-US" altLang="tr-TR" sz="984" smtClean="0">
                <a:solidFill>
                  <a:schemeClr val="bg1"/>
                </a:solidFill>
                <a:latin typeface="Calibri" panose="020F0502020204030204" pitchFamily="34" charset="0"/>
                <a:ea typeface="Oswald Light"/>
                <a:cs typeface="Oswald Light"/>
              </a:endParaRPr>
            </a:p>
          </p:txBody>
        </p:sp>
      </p:grpSp>
      <p:sp>
        <p:nvSpPr>
          <p:cNvPr id="14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551" y="6381379"/>
            <a:ext cx="446484" cy="404068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rgbClr val="62A8AB"/>
                </a:solidFill>
                <a:latin typeface="+mj-lt"/>
              </a:defRPr>
            </a:lvl1pPr>
          </a:lstStyle>
          <a:p>
            <a:pPr>
              <a:defRPr/>
            </a:pPr>
            <a:fld id="{C5147C37-5C1D-49BA-A66F-E8A302469E3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pic>
        <p:nvPicPr>
          <p:cNvPr id="2054" name="Resim 1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781" y="764605"/>
            <a:ext cx="4763989" cy="566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ubtitle 2"/>
          <p:cNvSpPr txBox="1">
            <a:spLocks/>
          </p:cNvSpPr>
          <p:nvPr userDrawn="1"/>
        </p:nvSpPr>
        <p:spPr>
          <a:xfrm>
            <a:off x="28278" y="6634758"/>
            <a:ext cx="4768453" cy="187523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defTabSz="457200"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defTabSz="457200"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defTabSz="457200"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defTabSz="457200"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defTabSz="457200"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indent="457200" defTabSz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indent="457200" defTabSz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indent="457200" defTabSz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indent="457200" defTabSz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r-TR" altLang="tr-TR" sz="984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Türkiye İlaç ve Tıbbi Cihaz Kurumu</a:t>
            </a:r>
            <a:endParaRPr lang="en-US" altLang="tr-TR" sz="984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329" rtl="0" eaLnBrk="0" fontAlgn="base" hangingPunct="0">
        <a:spcBef>
          <a:spcPct val="0"/>
        </a:spcBef>
        <a:spcAft>
          <a:spcPct val="0"/>
        </a:spcAft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329" rtl="0" eaLnBrk="0" fontAlgn="base" hangingPunct="0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2pPr>
      <a:lvl3pPr algn="ctr" defTabSz="685329" rtl="0" eaLnBrk="0" fontAlgn="base" hangingPunct="0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3pPr>
      <a:lvl4pPr algn="ctr" defTabSz="685329" rtl="0" eaLnBrk="0" fontAlgn="base" hangingPunct="0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4pPr>
      <a:lvl5pPr algn="ctr" defTabSz="685329" rtl="0" eaLnBrk="0" fontAlgn="base" hangingPunct="0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5pPr>
      <a:lvl6pPr marL="321457" algn="ctr" defTabSz="685329" rtl="0" fontAlgn="base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6pPr>
      <a:lvl7pPr marL="642915" algn="ctr" defTabSz="685329" rtl="0" fontAlgn="base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7pPr>
      <a:lvl8pPr marL="964372" algn="ctr" defTabSz="685329" rtl="0" fontAlgn="base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8pPr>
      <a:lvl9pPr marL="1285829" algn="ctr" defTabSz="685329" rtl="0" fontAlgn="base">
        <a:spcBef>
          <a:spcPct val="0"/>
        </a:spcBef>
        <a:spcAft>
          <a:spcPct val="0"/>
        </a:spcAft>
        <a:defRPr sz="3234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6719" indent="-256719" algn="l" defTabSz="6853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1pPr>
      <a:lvl2pPr marL="556970" indent="-214305" algn="l" defTabSz="6853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39" kern="1200">
          <a:solidFill>
            <a:schemeClr val="tx1"/>
          </a:solidFill>
          <a:latin typeface="+mn-lt"/>
          <a:ea typeface="+mn-ea"/>
          <a:cs typeface="+mn-cs"/>
        </a:defRPr>
      </a:lvl2pPr>
      <a:lvl3pPr marL="857220" indent="-170775" algn="l" defTabSz="6853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3pPr>
      <a:lvl4pPr marL="1199884" indent="-170775" algn="l" defTabSz="6853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1542549" indent="-170775" algn="l" defTabSz="68532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1885942" indent="-171450" algn="l" defTabSz="6857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0" indent="-171450" algn="l" defTabSz="6857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9" indent="-171450" algn="l" defTabSz="6857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8" indent="-171450" algn="l" defTabSz="6857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7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4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2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1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98814" y="1496436"/>
            <a:ext cx="9144000" cy="2387600"/>
          </a:xfrm>
        </p:spPr>
        <p:txBody>
          <a:bodyPr/>
          <a:lstStyle/>
          <a:p>
            <a:r>
              <a:rPr lang="tr-TR" dirty="0" smtClean="0"/>
              <a:t>KLİNİK ARAŞTIRMA İSTATİSTİKLERİ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360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60352" y="664504"/>
            <a:ext cx="6513361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1600" b="1" dirty="0" smtClean="0">
                <a:latin typeface="Helvatica"/>
              </a:rPr>
              <a:t>YILLARA GÖRE KLİNİK ARAŞTIRMA BAŞVURU SAYILARI</a:t>
            </a:r>
            <a:endParaRPr lang="en-GB" sz="1600" b="1" dirty="0">
              <a:latin typeface="Helvatica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59536" y="5104221"/>
            <a:ext cx="111447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1400" b="1" dirty="0" smtClean="0">
                <a:latin typeface="Helvatica"/>
              </a:rPr>
              <a:t>Son beş yıla ait klinik araştırma başvuru sayılarının dağılımları incelendiğinde her yıl başvuru sayısının arttığı görülmektedir.</a:t>
            </a:r>
            <a:endParaRPr lang="en-GB" sz="1400" b="1" dirty="0">
              <a:latin typeface="Helvatica"/>
            </a:endParaRP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457324"/>
              </p:ext>
            </p:extLst>
          </p:nvPr>
        </p:nvGraphicFramePr>
        <p:xfrm>
          <a:off x="2683164" y="1361208"/>
          <a:ext cx="6064596" cy="360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214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2245266" y="785344"/>
            <a:ext cx="7018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1600" b="1" dirty="0" smtClean="0">
                <a:latin typeface="Helvatica"/>
              </a:rPr>
              <a:t>YILLARA GÖRE BAŞVURULARIN DAĞILIMI (TİCARİ / AKADEMİK</a:t>
            </a:r>
            <a:r>
              <a:rPr lang="tr-TR" sz="1600" dirty="0" smtClean="0">
                <a:latin typeface="Helvatica"/>
              </a:rPr>
              <a:t>)</a:t>
            </a:r>
            <a:endParaRPr lang="en-GB" sz="1600" dirty="0">
              <a:latin typeface="Helvatica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91193" y="5098531"/>
            <a:ext cx="11887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1400" b="1" dirty="0" smtClean="0">
                <a:latin typeface="Helvatica"/>
              </a:rPr>
              <a:t>Son beş yıla ait klinik araştırma başvuruları içerisindeki akademik/ ticari araştırma başvurularının dağılımlarına bakıldığında, akademik ve ticari başvuru oranlarının yaklaşık olarak aynı kaldığı görülmektedir.</a:t>
            </a:r>
            <a:endParaRPr lang="en-GB" sz="1400" b="1" dirty="0">
              <a:latin typeface="Helvatica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307490"/>
              </p:ext>
            </p:extLst>
          </p:nvPr>
        </p:nvGraphicFramePr>
        <p:xfrm>
          <a:off x="1930399" y="1089891"/>
          <a:ext cx="7333673" cy="400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7965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74</Words>
  <Application>Microsoft Office PowerPoint</Application>
  <PresentationFormat>Geniş ekran</PresentationFormat>
  <Paragraphs>17</Paragraphs>
  <Slides>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Helvatica</vt:lpstr>
      <vt:lpstr>Helvetica Light</vt:lpstr>
      <vt:lpstr>Oswald Light</vt:lpstr>
      <vt:lpstr>Verdana</vt:lpstr>
      <vt:lpstr>Office Teması</vt:lpstr>
      <vt:lpstr>4_Ofis Teması</vt:lpstr>
      <vt:lpstr>KLİNİK ARAŞTIRMA İSTATİSTİKLERİ</vt:lpstr>
      <vt:lpstr>PowerPoint Sunusu</vt:lpstr>
      <vt:lpstr>PowerPoint Sunusu</vt:lpstr>
    </vt:vector>
  </TitlesOfParts>
  <Company>Turkiye Ilac ve Tibbi Cihaz Kurumu (TITCK)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2017-2021 istatistikleri</dc:title>
  <dc:creator>Fatih TOPUZ</dc:creator>
  <cp:lastModifiedBy>Elif İnci ERGÖNÜL</cp:lastModifiedBy>
  <cp:revision>34</cp:revision>
  <cp:lastPrinted>2022-01-05T12:46:27Z</cp:lastPrinted>
  <dcterms:created xsi:type="dcterms:W3CDTF">2022-01-04T07:54:55Z</dcterms:created>
  <dcterms:modified xsi:type="dcterms:W3CDTF">2024-01-30T14:48:39Z</dcterms:modified>
</cp:coreProperties>
</file>